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94" r:id="rId4"/>
    <p:sldId id="293" r:id="rId5"/>
    <p:sldId id="287" r:id="rId6"/>
    <p:sldId id="259" r:id="rId7"/>
    <p:sldId id="271" r:id="rId8"/>
    <p:sldId id="295" r:id="rId9"/>
    <p:sldId id="272" r:id="rId10"/>
    <p:sldId id="273" r:id="rId11"/>
    <p:sldId id="274" r:id="rId12"/>
    <p:sldId id="275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8" r:id="rId24"/>
    <p:sldId id="289" r:id="rId25"/>
    <p:sldId id="291" r:id="rId26"/>
    <p:sldId id="292" r:id="rId27"/>
    <p:sldId id="297" r:id="rId28"/>
    <p:sldId id="298" r:id="rId29"/>
    <p:sldId id="299" r:id="rId30"/>
    <p:sldId id="296" r:id="rId31"/>
    <p:sldId id="267" r:id="rId32"/>
    <p:sldId id="269" r:id="rId33"/>
    <p:sldId id="268" r:id="rId34"/>
    <p:sldId id="27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A9F54-86DD-44BD-AAC4-5E14D9532C1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F5CE-0823-440F-B3F3-4D3A655F4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4524-B286-4F14-84DA-7BAD970D16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9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2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0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6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0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C334-4E1B-400B-A0B9-CECAD7906F8A}" type="datetimeFigureOut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1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9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9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9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P3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P3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8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9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0.MP3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9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2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4.MP3"/><Relationship Id="rId7" Type="http://schemas.openxmlformats.org/officeDocument/2006/relationships/image" Target="../media/image9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4.MP3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6.MP3"/><Relationship Id="rId7" Type="http://schemas.openxmlformats.org/officeDocument/2006/relationships/image" Target="../media/image15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6.MP3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5000">
              <a:srgbClr val="3B00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1612901" y="609600"/>
            <a:ext cx="5791200" cy="5791200"/>
          </a:xfrm>
          <a:prstGeom prst="donut">
            <a:avLst>
              <a:gd name="adj" fmla="val 18698"/>
            </a:avLst>
          </a:prstGeom>
          <a:ln w="127000" cmpd="dbl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7200" b="1" dirty="0" smtClean="0">
                <a:latin typeface="Book Antiqua" pitchFamily="18" charset="0"/>
              </a:rPr>
              <a:t>Welcome to the world of Cambrian Multimedia presentation.</a:t>
            </a:r>
            <a:endParaRPr lang="en-US" sz="7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3624" r="85665" b="5475"/>
          <a:stretch/>
        </p:blipFill>
        <p:spPr bwMode="auto">
          <a:xfrm>
            <a:off x="2728687" y="1719942"/>
            <a:ext cx="3559628" cy="3574677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971801" y="838200"/>
            <a:ext cx="3505200" cy="1056595"/>
          </a:xfrm>
          <a:prstGeom prst="wedgeRoundRectCallout">
            <a:avLst>
              <a:gd name="adj1" fmla="val -64371"/>
              <a:gd name="adj2" fmla="val 10329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am well and very excited.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505201" y="3886200"/>
            <a:ext cx="2438400" cy="786720"/>
          </a:xfrm>
          <a:prstGeom prst="wedgeRoundRectCallout">
            <a:avLst>
              <a:gd name="adj1" fmla="val 81625"/>
              <a:gd name="adj2" fmla="val -15431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But why?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But w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477001" y="2756355"/>
            <a:ext cx="257630" cy="609600"/>
          </a:xfrm>
          <a:prstGeom prst="rect">
            <a:avLst/>
          </a:prstGeom>
        </p:spPr>
      </p:pic>
      <p:pic>
        <p:nvPicPr>
          <p:cNvPr id="4" name="I am well and very excited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5744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667000" y="603066"/>
            <a:ext cx="4042228" cy="1100138"/>
          </a:xfrm>
          <a:prstGeom prst="wedgeRoundRectCallout">
            <a:avLst>
              <a:gd name="adj1" fmla="val -57409"/>
              <a:gd name="adj2" fmla="val 7042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Don’t you know the result of my JSC exam?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667000" y="3222176"/>
            <a:ext cx="3505199" cy="1048996"/>
          </a:xfrm>
          <a:prstGeom prst="wedgeRoundRectCallout">
            <a:avLst>
              <a:gd name="adj1" fmla="val 65366"/>
              <a:gd name="adj2" fmla="val -10745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Actually I don’t know. Please tell me.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0" r="42540"/>
          <a:stretch/>
        </p:blipFill>
        <p:spPr>
          <a:xfrm>
            <a:off x="-304800" y="661804"/>
            <a:ext cx="3429000" cy="5967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6190" b="15182"/>
          <a:stretch/>
        </p:blipFill>
        <p:spPr>
          <a:xfrm>
            <a:off x="5943600" y="419725"/>
            <a:ext cx="4005942" cy="5493657"/>
          </a:xfrm>
          <a:prstGeom prst="rect">
            <a:avLst/>
          </a:prstGeom>
        </p:spPr>
      </p:pic>
      <p:pic>
        <p:nvPicPr>
          <p:cNvPr id="2" name="Don’t you know the result of my JSC ex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8886" y="1703204"/>
            <a:ext cx="609600" cy="609600"/>
          </a:xfrm>
          <a:prstGeom prst="rect">
            <a:avLst/>
          </a:prstGeom>
        </p:spPr>
      </p:pic>
      <p:pic>
        <p:nvPicPr>
          <p:cNvPr id="5" name="Actually I don’t know. Please tell me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6553200" y="2133600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build="allAtOnce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" y="0"/>
            <a:ext cx="9117747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429000" y="457200"/>
            <a:ext cx="4042228" cy="940481"/>
          </a:xfrm>
          <a:prstGeom prst="wedgeRoundRectCallout">
            <a:avLst>
              <a:gd name="adj1" fmla="val -56691"/>
              <a:gd name="adj2" fmla="val 14997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have got golden A+.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048001" y="3785280"/>
            <a:ext cx="2971800" cy="761999"/>
          </a:xfrm>
          <a:prstGeom prst="wedgeRoundRectCallout">
            <a:avLst>
              <a:gd name="adj1" fmla="val 70706"/>
              <a:gd name="adj2" fmla="val -13750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Oh! Really?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I have got golden A+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2873" y="2133600"/>
            <a:ext cx="609600" cy="609600"/>
          </a:xfrm>
          <a:prstGeom prst="rect">
            <a:avLst/>
          </a:prstGeom>
        </p:spPr>
      </p:pic>
      <p:pic>
        <p:nvPicPr>
          <p:cNvPr id="4" name="Oh! Reall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248400" y="2819400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895600" y="457200"/>
            <a:ext cx="4042228" cy="795338"/>
          </a:xfrm>
          <a:prstGeom prst="wedgeRoundRectCallout">
            <a:avLst>
              <a:gd name="adj1" fmla="val -57050"/>
              <a:gd name="adj2" fmla="val 13288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Yes.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438400" y="3498283"/>
            <a:ext cx="4191000" cy="1835717"/>
          </a:xfrm>
          <a:prstGeom prst="wedgeRoundRectCallout">
            <a:avLst>
              <a:gd name="adj1" fmla="val 49057"/>
              <a:gd name="adj2" fmla="val -7075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Congratulation</a:t>
            </a:r>
            <a:r>
              <a:rPr lang="en-US" sz="2800" b="1" dirty="0">
                <a:latin typeface="Andalus" pitchFamily="18" charset="-78"/>
                <a:cs typeface="Andalus" pitchFamily="18" charset="-78"/>
              </a:rPr>
              <a:t>! </a:t>
            </a:r>
            <a:endParaRPr lang="en-US" sz="2800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How </a:t>
            </a:r>
            <a:r>
              <a:rPr lang="en-US" sz="2800" b="1" dirty="0">
                <a:latin typeface="Andalus" pitchFamily="18" charset="-78"/>
                <a:cs typeface="Andalus" pitchFamily="18" charset="-78"/>
              </a:rPr>
              <a:t>have you achieved such a  brilliant result?</a:t>
            </a:r>
          </a:p>
          <a:p>
            <a:pPr algn="ctr"/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Yes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1600200"/>
            <a:ext cx="609600" cy="609600"/>
          </a:xfrm>
          <a:prstGeom prst="rect">
            <a:avLst/>
          </a:prstGeom>
        </p:spPr>
      </p:pic>
      <p:pic>
        <p:nvPicPr>
          <p:cNvPr id="6" name="Congratulation!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172200" y="288868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67000" y="394833"/>
            <a:ext cx="4042228" cy="1100138"/>
          </a:xfrm>
          <a:prstGeom prst="wedgeRoundRectCallout">
            <a:avLst>
              <a:gd name="adj1" fmla="val -39816"/>
              <a:gd name="adj2" fmla="val 133749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It was for hard study and perseverance.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667001" y="3785280"/>
            <a:ext cx="3581400" cy="1167720"/>
          </a:xfrm>
          <a:prstGeom prst="wedgeRoundRectCallout">
            <a:avLst>
              <a:gd name="adj1" fmla="val 51037"/>
              <a:gd name="adj2" fmla="val -9115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Will you tell me about perseverance?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It was for hard study and perseverance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8400" y="2133600"/>
            <a:ext cx="609600" cy="609600"/>
          </a:xfrm>
          <a:prstGeom prst="rect">
            <a:avLst/>
          </a:prstGeom>
        </p:spPr>
      </p:pic>
      <p:pic>
        <p:nvPicPr>
          <p:cNvPr id="6" name="Will you tell me about perseveranc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248401" y="2823029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8015" r="8253" b="9716"/>
          <a:stretch/>
        </p:blipFill>
        <p:spPr>
          <a:xfrm>
            <a:off x="152400" y="228600"/>
            <a:ext cx="8839200" cy="6477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50885" y="449943"/>
            <a:ext cx="4042229" cy="871538"/>
          </a:xfrm>
          <a:prstGeom prst="wedgeRoundRectCallout">
            <a:avLst>
              <a:gd name="adj1" fmla="val -50656"/>
              <a:gd name="adj2" fmla="val 7411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Why not?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00400" y="2819400"/>
            <a:ext cx="3124200" cy="761999"/>
          </a:xfrm>
          <a:prstGeom prst="wedgeRoundRectCallout">
            <a:avLst>
              <a:gd name="adj1" fmla="val 55072"/>
              <a:gd name="adj2" fmla="val -11845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Please explain.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Why no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1285" y="1447800"/>
            <a:ext cx="609600" cy="609600"/>
          </a:xfrm>
          <a:prstGeom prst="rect">
            <a:avLst/>
          </a:prstGeom>
        </p:spPr>
      </p:pic>
      <p:pic>
        <p:nvPicPr>
          <p:cNvPr id="6" name="translate_tts_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571343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67000" y="288131"/>
            <a:ext cx="4419600" cy="931069"/>
          </a:xfrm>
          <a:prstGeom prst="wedgeRoundRectCallout">
            <a:avLst>
              <a:gd name="adj1" fmla="val -37936"/>
              <a:gd name="adj2" fmla="val 11779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Perseverance means study with determination.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95600" y="3352800"/>
            <a:ext cx="3733800" cy="1194480"/>
          </a:xfrm>
          <a:prstGeom prst="wedgeRoundRectCallout">
            <a:avLst>
              <a:gd name="adj1" fmla="val 39539"/>
              <a:gd name="adj2" fmla="val -7167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I am not clear. </a:t>
            </a:r>
          </a:p>
          <a:p>
            <a:pPr algn="ctr"/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Please explain more.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erseverance means study with determinatio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2357" y="1651681"/>
            <a:ext cx="609600" cy="609600"/>
          </a:xfrm>
          <a:prstGeom prst="rect">
            <a:avLst/>
          </a:prstGeom>
        </p:spPr>
      </p:pic>
      <p:pic>
        <p:nvPicPr>
          <p:cNvPr id="6" name="I am not clear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943600" y="2743200"/>
            <a:ext cx="685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62200" y="304800"/>
            <a:ext cx="4724400" cy="1419225"/>
          </a:xfrm>
          <a:prstGeom prst="wedgeRoundRectCallout">
            <a:avLst>
              <a:gd name="adj1" fmla="val -43919"/>
              <a:gd name="adj2" fmla="val 8743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I mean study to achieve a target and it is a brilliant result.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33171" y="4572000"/>
            <a:ext cx="4190999" cy="1219200"/>
          </a:xfrm>
          <a:prstGeom prst="wedgeRoundRectCallout">
            <a:avLst>
              <a:gd name="adj1" fmla="val 55473"/>
              <a:gd name="adj2" fmla="val -164589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But is it enough for making such a brilliant result?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I mean study to achieve a target and it is a brilliant result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9932989">
            <a:off x="2333171" y="2209800"/>
            <a:ext cx="609600" cy="609600"/>
          </a:xfrm>
          <a:prstGeom prst="rect">
            <a:avLst/>
          </a:prstGeom>
        </p:spPr>
      </p:pic>
      <p:pic>
        <p:nvPicPr>
          <p:cNvPr id="6" name="translate_t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257470" y="2973510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25058" y="228600"/>
            <a:ext cx="4267199" cy="1328738"/>
          </a:xfrm>
          <a:prstGeom prst="wedgeRoundRectCallout">
            <a:avLst>
              <a:gd name="adj1" fmla="val -47527"/>
              <a:gd name="adj2" fmla="val 7815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O, “No” There are something more behind  it.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71801" y="3785280"/>
            <a:ext cx="3124200" cy="761999"/>
          </a:xfrm>
          <a:prstGeom prst="wedgeRoundRectCallout">
            <a:avLst>
              <a:gd name="adj1" fmla="val 57017"/>
              <a:gd name="adj2" fmla="val -12416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What are they?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O, “No” There are something more behind  it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3674" y="1719943"/>
            <a:ext cx="609600" cy="609600"/>
          </a:xfrm>
          <a:prstGeom prst="rect">
            <a:avLst/>
          </a:prstGeom>
        </p:spPr>
      </p:pic>
      <p:pic>
        <p:nvPicPr>
          <p:cNvPr id="6" name="What are the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106887" y="2743200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57398" y="152400"/>
            <a:ext cx="5105400" cy="1404938"/>
          </a:xfrm>
          <a:prstGeom prst="wedgeRoundRectCallout">
            <a:avLst>
              <a:gd name="adj1" fmla="val -37283"/>
              <a:gd name="adj2" fmla="val 9500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Help of the teachers, proper guidance of the parents and above all  determination.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590800" y="2667000"/>
            <a:ext cx="3810000" cy="1048996"/>
          </a:xfrm>
          <a:prstGeom prst="wedgeRoundRectCallout">
            <a:avLst>
              <a:gd name="adj1" fmla="val 58742"/>
              <a:gd name="adj2" fmla="val -1613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You are really a genius.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Help of the teachers, proper guidance of the parents and above all  determinatio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9128906">
            <a:off x="2411297" y="1932103"/>
            <a:ext cx="609600" cy="609600"/>
          </a:xfrm>
          <a:prstGeom prst="rect">
            <a:avLst/>
          </a:prstGeom>
        </p:spPr>
      </p:pic>
      <p:pic>
        <p:nvPicPr>
          <p:cNvPr id="6" name="You are really a genius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096000" y="279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14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800599"/>
            <a:ext cx="4191001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Senior Lecturer</a:t>
            </a:r>
          </a:p>
          <a:p>
            <a:r>
              <a:rPr lang="en-US" sz="2800" b="1" dirty="0" smtClean="0">
                <a:latin typeface="Book Antiqua" pitchFamily="18" charset="0"/>
              </a:rPr>
              <a:t>Department of English</a:t>
            </a:r>
          </a:p>
          <a:p>
            <a:r>
              <a:rPr lang="en-US" sz="2800" b="1" dirty="0" smtClean="0">
                <a:latin typeface="Book Antiqua" pitchFamily="18" charset="0"/>
              </a:rPr>
              <a:t>Cambrian School &amp; College</a:t>
            </a:r>
            <a:r>
              <a:rPr lang="bn-BD" sz="2800" b="1" dirty="0" smtClean="0">
                <a:latin typeface="Book Antiqua" pitchFamily="18" charset="0"/>
              </a:rPr>
              <a:t>,</a:t>
            </a:r>
            <a:r>
              <a:rPr lang="en-US" sz="2800" b="1" dirty="0" smtClean="0">
                <a:latin typeface="Book Antiqua" pitchFamily="18" charset="0"/>
              </a:rPr>
              <a:t>Dhaka,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00601" y="4833255"/>
            <a:ext cx="3657600" cy="19328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Class-Eight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English 1</a:t>
            </a:r>
            <a:r>
              <a:rPr lang="en-US" sz="2800" b="1" baseline="30000" dirty="0" smtClean="0">
                <a:solidFill>
                  <a:schemeClr val="bg1"/>
                </a:solidFill>
                <a:latin typeface="Book Antiqua" pitchFamily="18" charset="0"/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 Paper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" y="304800"/>
            <a:ext cx="7467600" cy="42336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740228" y="304800"/>
            <a:ext cx="7467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Md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Rahman</a:t>
            </a:r>
            <a:endParaRPr lang="en-US" sz="48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9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" y="0"/>
            <a:ext cx="913385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425371" y="381000"/>
            <a:ext cx="2819400" cy="609600"/>
          </a:xfrm>
          <a:prstGeom prst="wedgeRoundRectCallout">
            <a:avLst>
              <a:gd name="adj1" fmla="val -65419"/>
              <a:gd name="adj2" fmla="val 17499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As you say.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552699" y="3657600"/>
            <a:ext cx="4038600" cy="776514"/>
          </a:xfrm>
          <a:prstGeom prst="wedgeRoundRectCallout">
            <a:avLst>
              <a:gd name="adj1" fmla="val 42716"/>
              <a:gd name="adj2" fmla="val -10788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Will you help me please?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As you say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9691646">
            <a:off x="2552699" y="1676400"/>
            <a:ext cx="609600" cy="609600"/>
          </a:xfrm>
          <a:prstGeom prst="rect">
            <a:avLst/>
          </a:prstGeom>
        </p:spPr>
      </p:pic>
      <p:pic>
        <p:nvPicPr>
          <p:cNvPr id="6" name="Will you help me plea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003470" y="2866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84399" y="228600"/>
            <a:ext cx="4775200" cy="914400"/>
          </a:xfrm>
          <a:prstGeom prst="wedgeRoundRectCallout">
            <a:avLst>
              <a:gd name="adj1" fmla="val -37676"/>
              <a:gd name="adj2" fmla="val 13270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Of course. What kind of help?.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62200" y="2463459"/>
            <a:ext cx="3962400" cy="1023938"/>
          </a:xfrm>
          <a:prstGeom prst="wedgeRoundRectCallout">
            <a:avLst>
              <a:gd name="adj1" fmla="val 61868"/>
              <a:gd name="adj2" fmla="val 3811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hope your suggestions.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Of course. What kind of help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8426278">
            <a:off x="2362201" y="1731693"/>
            <a:ext cx="609600" cy="609600"/>
          </a:xfrm>
          <a:prstGeom prst="rect">
            <a:avLst/>
          </a:prstGeom>
        </p:spPr>
      </p:pic>
      <p:pic>
        <p:nvPicPr>
          <p:cNvPr id="5" name="I hope your suggestion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324600" y="267062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667000" y="3498284"/>
            <a:ext cx="4361543" cy="1048996"/>
          </a:xfrm>
          <a:prstGeom prst="wedgeRoundRectCallout">
            <a:avLst>
              <a:gd name="adj1" fmla="val 43712"/>
              <a:gd name="adj2" fmla="val -8686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Why do I need to read text, isn’t guide enough?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398484" y="394832"/>
            <a:ext cx="4630059" cy="1205367"/>
          </a:xfrm>
          <a:prstGeom prst="wedgeRoundRectCallout">
            <a:avLst>
              <a:gd name="adj1" fmla="val -42896"/>
              <a:gd name="adj2" fmla="val 10012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You have to read all the texts time and again.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You have to read all the texts time and agai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8942584">
            <a:off x="2524702" y="1878819"/>
            <a:ext cx="609600" cy="609600"/>
          </a:xfrm>
          <a:prstGeom prst="rect">
            <a:avLst/>
          </a:prstGeom>
        </p:spPr>
      </p:pic>
      <p:pic>
        <p:nvPicPr>
          <p:cNvPr id="5" name="Why do I need to read text, isn’t guide enoug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019800" y="2848770"/>
            <a:ext cx="76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19400" y="3498284"/>
            <a:ext cx="3962399" cy="1048996"/>
          </a:xfrm>
          <a:prstGeom prst="wedgeRoundRectCallout">
            <a:avLst>
              <a:gd name="adj1" fmla="val 45680"/>
              <a:gd name="adj2" fmla="val -9223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Ok, very good suggestion. Then what?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819400" y="304800"/>
            <a:ext cx="4361540" cy="914400"/>
          </a:xfrm>
          <a:prstGeom prst="wedgeRoundRectCallout">
            <a:avLst>
              <a:gd name="adj1" fmla="val -42704"/>
              <a:gd name="adj2" fmla="val 10087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O, no. It will help you to cover full marks  in objective portion.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O, no. It will help you to cover full marks  in objective portio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9084033">
            <a:off x="2640236" y="1497234"/>
            <a:ext cx="609600" cy="609600"/>
          </a:xfrm>
          <a:prstGeom prst="rect">
            <a:avLst/>
          </a:prstGeom>
        </p:spPr>
      </p:pic>
      <p:pic>
        <p:nvPicPr>
          <p:cNvPr id="5" name="Ok, very good suggestion. Then wh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010728" y="2837543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14601" y="4572000"/>
            <a:ext cx="4343398" cy="761999"/>
          </a:xfrm>
          <a:prstGeom prst="wedgeRoundRectCallout">
            <a:avLst>
              <a:gd name="adj1" fmla="val 47060"/>
              <a:gd name="adj2" fmla="val -232740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Anything  more than this?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56546" y="533400"/>
            <a:ext cx="4419598" cy="1066800"/>
          </a:xfrm>
          <a:prstGeom prst="wedgeRoundRectCallout">
            <a:avLst>
              <a:gd name="adj1" fmla="val -38842"/>
              <a:gd name="adj2" fmla="val 9950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You have to prepare  notes on individual subjects and it should be amended by the subject teachers.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You have to prepare  notes on individual subjects and it should be amended by the subject teachers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6546" y="2209800"/>
            <a:ext cx="609600" cy="609600"/>
          </a:xfrm>
          <a:prstGeom prst="rect">
            <a:avLst/>
          </a:prstGeom>
        </p:spPr>
      </p:pic>
      <p:pic>
        <p:nvPicPr>
          <p:cNvPr id="5" name="Anything  more than thi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288315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38401" y="3962400"/>
            <a:ext cx="4305298" cy="762000"/>
          </a:xfrm>
          <a:prstGeom prst="wedgeRoundRectCallout">
            <a:avLst>
              <a:gd name="adj1" fmla="val 47918"/>
              <a:gd name="adj2" fmla="val -16067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I am really grateful to you for your effective suggestions.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90800" y="457200"/>
            <a:ext cx="6096000" cy="762000"/>
          </a:xfrm>
          <a:prstGeom prst="wedgeRoundRectCallout">
            <a:avLst>
              <a:gd name="adj1" fmla="val -43467"/>
              <a:gd name="adj2" fmla="val 11853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Punctuality and  instructions of the teachers are also very essential for a brilliant result.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Punctuality and  instructions of the teachers are also very essential for a brilliant result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1600200"/>
            <a:ext cx="609600" cy="609600"/>
          </a:xfrm>
          <a:prstGeom prst="rect">
            <a:avLst/>
          </a:prstGeom>
        </p:spPr>
      </p:pic>
      <p:pic>
        <p:nvPicPr>
          <p:cNvPr id="5" name="I am really grateful to you for your effective suggestions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6134099" y="279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90800" y="3200400"/>
            <a:ext cx="3661229" cy="584880"/>
          </a:xfrm>
          <a:prstGeom prst="wedgeRoundRectCallout">
            <a:avLst>
              <a:gd name="adj1" fmla="val 63453"/>
              <a:gd name="adj2" fmla="val -58481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You are most welcome.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895600" y="1066800"/>
            <a:ext cx="3505200" cy="609600"/>
          </a:xfrm>
          <a:prstGeom prst="wedgeRoundRectCallout">
            <a:avLst>
              <a:gd name="adj1" fmla="val -46394"/>
              <a:gd name="adj2" fmla="val 11287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Thank you my friend.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" name="translate_tts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1981200"/>
            <a:ext cx="609600" cy="609600"/>
          </a:xfrm>
          <a:prstGeom prst="rect">
            <a:avLst/>
          </a:prstGeom>
        </p:spPr>
      </p:pic>
      <p:pic>
        <p:nvPicPr>
          <p:cNvPr id="5" name="translate_tts_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27742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4371"/>
            <a:ext cx="4572000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Hi friend, How are you?</a:t>
            </a:r>
          </a:p>
          <a:p>
            <a:r>
              <a:rPr lang="en-US" sz="2000" b="1" dirty="0">
                <a:latin typeface="Andalus" pitchFamily="18" charset="-78"/>
                <a:cs typeface="Andalus" pitchFamily="18" charset="-78"/>
              </a:rPr>
              <a:t>I am fine and you?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078" y="1114961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 am well and very excited.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But why?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078" y="1837492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Don’t you know the result of my JSC exam?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Actually I don’t know. Please tell me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078" y="2599492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 have got golden A+.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Oh! Really?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490" y="3361492"/>
            <a:ext cx="6324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Yes.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Congratulation!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How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have you achieved such a  brilliant result?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4123492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It was for hard study and perseverance.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Will you tell me about perseverance?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885492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Why not?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Please explain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5647492"/>
            <a:ext cx="4572000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Perseverance means study with determination.</a:t>
            </a:r>
          </a:p>
          <a:p>
            <a:r>
              <a:rPr lang="en-US" sz="2000" b="1" dirty="0">
                <a:latin typeface="Andalus" pitchFamily="18" charset="-78"/>
                <a:cs typeface="Andalus" pitchFamily="18" charset="-78"/>
              </a:rPr>
              <a:t>I am not clear. </a:t>
            </a:r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Please 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explain more.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1511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1534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 mean study to achieve a target and it is a brilliant result.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But is it enough for making such a brilliant result?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914400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O, “No” There are something more behind  it.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What are they?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752600"/>
            <a:ext cx="81534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Help of the teachers, proper guidance of the parents and above all  determination.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You are really a genius.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015" y="2514600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As you say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Will you help me please?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276600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Of course. What kind of help?.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 hope your suggestions.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038600"/>
            <a:ext cx="6324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You have to read all the texts time and again.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Why do I need to read text, isn’t guide enough?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800600"/>
            <a:ext cx="6324600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O, no. It will help you to cover full marks  in objective portion.</a:t>
            </a:r>
          </a:p>
          <a:p>
            <a:r>
              <a:rPr lang="en-US" sz="2000" b="1" dirty="0">
                <a:latin typeface="Andalus" pitchFamily="18" charset="-78"/>
                <a:cs typeface="Andalus" pitchFamily="18" charset="-78"/>
              </a:rPr>
              <a:t>Ok, very good suggestion. Then what?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537537"/>
            <a:ext cx="81534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Andalus" pitchFamily="18" charset="-78"/>
                <a:cs typeface="Andalus" pitchFamily="18" charset="-78"/>
              </a:rPr>
              <a:t>You have to prepare  notes on individual subjects and it should be amended by the subject teachers.</a:t>
            </a:r>
          </a:p>
          <a:p>
            <a:r>
              <a:rPr lang="en-US" sz="2400" b="1" dirty="0">
                <a:latin typeface="Andalus" pitchFamily="18" charset="-78"/>
                <a:cs typeface="Andalus" pitchFamily="18" charset="-78"/>
              </a:rPr>
              <a:t>Anything  more than this?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7294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610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Punctuality and  instructions of the teachers are also very essential for a brilliant result.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I am really grateful to you for your effective suggestions.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442" y="1295400"/>
            <a:ext cx="45720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Thank you my friend.</a:t>
            </a:r>
          </a:p>
          <a:p>
            <a:r>
              <a:rPr lang="en-US" b="1" dirty="0">
                <a:latin typeface="Andalus" pitchFamily="18" charset="-78"/>
                <a:cs typeface="Andalus" pitchFamily="18" charset="-78"/>
              </a:rPr>
              <a:t>You are most welcome.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01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"/>
          <a:stretch/>
        </p:blipFill>
        <p:spPr>
          <a:xfrm>
            <a:off x="533400" y="457200"/>
            <a:ext cx="8153399" cy="4869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42899" y="5638800"/>
            <a:ext cx="8534400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ndalus" pitchFamily="18" charset="-78"/>
                <a:cs typeface="Andalus" pitchFamily="18" charset="-78"/>
              </a:rPr>
              <a:t>Dialogue</a:t>
            </a:r>
            <a:endParaRPr lang="en-US" sz="4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4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Operation 7"/>
          <p:cNvSpPr/>
          <p:nvPr/>
        </p:nvSpPr>
        <p:spPr>
          <a:xfrm>
            <a:off x="613230" y="1676400"/>
            <a:ext cx="8077199" cy="1208833"/>
          </a:xfrm>
          <a:prstGeom prst="flowChartManualOperation">
            <a:avLst/>
          </a:prstGeom>
          <a:ln w="1270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Pair Work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26570" y="2971800"/>
            <a:ext cx="8665029" cy="2514600"/>
          </a:xfrm>
          <a:prstGeom prst="trapezoid">
            <a:avLst>
              <a:gd name="adj" fmla="val 76948"/>
            </a:avLst>
          </a:prstGeom>
          <a:ln w="127000" cap="sq" cmpd="dbl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Every single pair is suggested</a:t>
            </a:r>
          </a:p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to write a dialogue on,</a:t>
            </a:r>
          </a:p>
          <a:p>
            <a:pPr algn="ctr"/>
            <a:r>
              <a:rPr lang="en-US" sz="4400" dirty="0">
                <a:latin typeface="Andalus" pitchFamily="18" charset="-78"/>
                <a:cs typeface="Andalus" pitchFamily="18" charset="-78"/>
              </a:rPr>
              <a:t>“ A Brilliant Result.”</a:t>
            </a:r>
          </a:p>
        </p:txBody>
      </p:sp>
    </p:spTree>
    <p:extLst>
      <p:ext uri="{BB962C8B-B14F-4D97-AF65-F5344CB8AC3E}">
        <p14:creationId xmlns:p14="http://schemas.microsoft.com/office/powerpoint/2010/main" val="28659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563555"/>
            <a:ext cx="5486400" cy="995422"/>
          </a:xfrm>
          <a:prstGeom prst="wedgeEllipseCallout">
            <a:avLst>
              <a:gd name="adj1" fmla="val -1280"/>
              <a:gd name="adj2" fmla="val 146421"/>
            </a:avLst>
          </a:prstGeom>
          <a:ln w="1524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Evaluation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600" y="2736473"/>
            <a:ext cx="8305800" cy="3511927"/>
          </a:xfrm>
          <a:prstGeom prst="bevel">
            <a:avLst>
              <a:gd name="adj" fmla="val 12344"/>
            </a:avLst>
          </a:prstGeom>
          <a:ln w="3175" cap="sq" cmpd="dbl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Answer the following questions-</a:t>
            </a:r>
          </a:p>
          <a:p>
            <a:pPr algn="just"/>
            <a:endParaRPr lang="en-US" sz="3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a brilliant result?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should you do to make a brilliant result?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Why do you need to make a planned routine?</a:t>
            </a:r>
          </a:p>
          <a:p>
            <a:pPr algn="just"/>
            <a:r>
              <a:rPr lang="en-US" sz="2000" b="1" dirty="0" smtClean="0">
                <a:latin typeface="Book Antiqua" pitchFamily="18" charset="0"/>
              </a:rPr>
              <a:t>How can you cover full marks in objective questions?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Why is it necessary to make a brilliant result?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0" y="3124200"/>
            <a:ext cx="6781800" cy="32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Make a dialogue with your friend about a 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“Brilliant Result”</a:t>
            </a:r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62000" y="970128"/>
            <a:ext cx="7924800" cy="2286000"/>
          </a:xfrm>
          <a:prstGeom prst="trapezoi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Homework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407391"/>
            <a:ext cx="5791200" cy="2819400"/>
          </a:xfrm>
          <a:prstGeom prst="roundRect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Book Antiqua" pitchFamily="18" charset="0"/>
              </a:rPr>
              <a:t>“Brilliant result,</a:t>
            </a:r>
          </a:p>
          <a:p>
            <a:pPr algn="ctr"/>
            <a:r>
              <a:rPr lang="en-US" sz="4400" dirty="0" smtClean="0">
                <a:latin typeface="Book Antiqua" pitchFamily="18" charset="0"/>
              </a:rPr>
              <a:t>golden future”</a:t>
            </a:r>
            <a:endParaRPr lang="en-US" sz="4400" dirty="0">
              <a:latin typeface="Book Antiqua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43000" y="533400"/>
            <a:ext cx="6934200" cy="2895600"/>
          </a:xfrm>
          <a:prstGeom prst="cloud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Book Antiqua" pitchFamily="18" charset="0"/>
              </a:rPr>
              <a:t>Verse Universal</a:t>
            </a:r>
            <a:endParaRPr lang="en-US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Callout 1"/>
          <p:cNvSpPr/>
          <p:nvPr/>
        </p:nvSpPr>
        <p:spPr>
          <a:xfrm>
            <a:off x="1143000" y="457200"/>
            <a:ext cx="6781799" cy="5943600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>Bye </a:t>
            </a:r>
            <a:r>
              <a:rPr lang="en-US" sz="6000" dirty="0" err="1" smtClean="0">
                <a:latin typeface="Book Antiqua" pitchFamily="18" charset="0"/>
              </a:rPr>
              <a:t>bye</a:t>
            </a:r>
            <a:endParaRPr lang="en-US" sz="6000" dirty="0" smtClean="0">
              <a:latin typeface="Book Antiqua" pitchFamily="18" charset="0"/>
            </a:endParaRPr>
          </a:p>
          <a:p>
            <a:pPr algn="ctr"/>
            <a:r>
              <a:rPr lang="en-US" sz="5400" dirty="0" smtClean="0">
                <a:latin typeface="Book Antiqua" pitchFamily="18" charset="0"/>
              </a:rPr>
              <a:t>Good bye</a:t>
            </a:r>
            <a:endParaRPr lang="en-US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467600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5859959"/>
            <a:ext cx="7924800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ndalus" pitchFamily="18" charset="-78"/>
                <a:cs typeface="Andalus" pitchFamily="18" charset="-78"/>
              </a:rPr>
              <a:t>Dialogue</a:t>
            </a:r>
            <a:endParaRPr lang="en-US" sz="4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30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199"/>
            <a:ext cx="6934200" cy="36559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066800" y="5029200"/>
            <a:ext cx="7239000" cy="1219200"/>
          </a:xfrm>
          <a:prstGeom prst="rect">
            <a:avLst/>
          </a:prstGeom>
          <a:ln w="190500" cap="sq" cmpd="dbl">
            <a:solidFill>
              <a:srgbClr val="FFFF00"/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ndalus" pitchFamily="18" charset="-78"/>
                <a:cs typeface="Andalus" pitchFamily="18" charset="-78"/>
              </a:rPr>
              <a:t>Brilliant Result</a:t>
            </a:r>
            <a:endParaRPr lang="en-US" sz="4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32408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5470"/>
            <a:ext cx="8001000" cy="2466915"/>
          </a:xfrm>
          <a:prstGeom prst="ellipse">
            <a:avLst/>
          </a:prstGeom>
          <a:ln w="127000" cmpd="dbl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Our Today’s Lesson is-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361849"/>
            <a:ext cx="8001000" cy="1933992"/>
          </a:xfrm>
          <a:prstGeom prst="ribbon">
            <a:avLst>
              <a:gd name="adj1" fmla="val 19546"/>
              <a:gd name="adj2" fmla="val 74426"/>
            </a:avLst>
          </a:prstGeom>
          <a:ln w="127000" cap="sq" cmpd="dbl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A dialogue on</a:t>
            </a:r>
          </a:p>
          <a:p>
            <a:pPr algn="ctr"/>
            <a:r>
              <a:rPr lang="en-US" sz="4800" b="1" dirty="0" smtClean="0">
                <a:latin typeface="Book Antiqua" pitchFamily="18" charset="0"/>
              </a:rPr>
              <a:t>“A Brilliant Result”</a:t>
            </a:r>
            <a:endParaRPr lang="en-US" sz="44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457200"/>
            <a:ext cx="72390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2133600"/>
            <a:ext cx="7239000" cy="41148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After we have studied this lesson we will be able to-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e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xchange greetings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ask and answer questions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achieve inspiration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w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rite a dialogue.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85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6399" y="304800"/>
            <a:ext cx="8414657" cy="5334000"/>
            <a:chOff x="533400" y="304800"/>
            <a:chExt cx="8414657" cy="571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6" t="4445" r="34127"/>
            <a:stretch/>
          </p:blipFill>
          <p:spPr>
            <a:xfrm flipH="1">
              <a:off x="533400" y="304800"/>
              <a:ext cx="4038600" cy="5715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t="8866" r="25788"/>
            <a:stretch/>
          </p:blipFill>
          <p:spPr>
            <a:xfrm>
              <a:off x="4891314" y="304800"/>
              <a:ext cx="4056743" cy="5715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5" name="TextBox 4"/>
          <p:cNvSpPr txBox="1"/>
          <p:nvPr/>
        </p:nvSpPr>
        <p:spPr>
          <a:xfrm>
            <a:off x="1143000" y="48254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Ayesha</a:t>
            </a:r>
            <a:endParaRPr lang="en-US" sz="32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4724400"/>
            <a:ext cx="185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Mumu</a:t>
            </a:r>
            <a:endParaRPr lang="en-US" sz="32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72" y="5791200"/>
            <a:ext cx="8534400" cy="830997"/>
          </a:xfrm>
          <a:prstGeom prst="rect">
            <a:avLst/>
          </a:prstGeom>
          <a:ln w="101600" cap="sq" cmpd="tri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ndalus" pitchFamily="18" charset="-78"/>
                <a:cs typeface="Andalus" pitchFamily="18" charset="-78"/>
              </a:rPr>
              <a:t>Ayesha and Mumu are friends.</a:t>
            </a:r>
            <a:endParaRPr lang="en-US" sz="4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58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/>
          <a:stretch/>
        </p:blipFill>
        <p:spPr>
          <a:xfrm>
            <a:off x="1" y="283"/>
            <a:ext cx="9143622" cy="685743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634495" y="762000"/>
            <a:ext cx="3874633" cy="1045369"/>
          </a:xfrm>
          <a:prstGeom prst="wedgeRoundRectCallout">
            <a:avLst>
              <a:gd name="adj1" fmla="val -58667"/>
              <a:gd name="adj2" fmla="val 123590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Hi friend, How are you?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276600" y="3955482"/>
            <a:ext cx="3352800" cy="740568"/>
          </a:xfrm>
          <a:prstGeom prst="wedgeRoundRectCallout">
            <a:avLst>
              <a:gd name="adj1" fmla="val 63451"/>
              <a:gd name="adj2" fmla="val -14315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am fine and you?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1" name="Hi friend, How are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7238" y="979884"/>
            <a:ext cx="609600" cy="609600"/>
          </a:xfrm>
          <a:prstGeom prst="rect">
            <a:avLst/>
          </a:prstGeom>
        </p:spPr>
      </p:pic>
      <p:pic>
        <p:nvPicPr>
          <p:cNvPr id="12" name="I am fine and yo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6019800" y="4090079"/>
            <a:ext cx="76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758</Words>
  <Application>Microsoft Office PowerPoint</Application>
  <PresentationFormat>On-screen Show (4:3)</PresentationFormat>
  <Paragraphs>121</Paragraphs>
  <Slides>34</Slides>
  <Notes>1</Notes>
  <HiddenSlides>0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106</cp:revision>
  <dcterms:created xsi:type="dcterms:W3CDTF">2014-01-18T17:09:26Z</dcterms:created>
  <dcterms:modified xsi:type="dcterms:W3CDTF">2014-07-04T12:30:18Z</dcterms:modified>
</cp:coreProperties>
</file>